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5" r:id="rId12"/>
    <p:sldId id="266" r:id="rId13"/>
    <p:sldId id="267" r:id="rId14"/>
    <p:sldId id="268" r:id="rId15"/>
    <p:sldId id="288" r:id="rId16"/>
    <p:sldId id="289" r:id="rId17"/>
    <p:sldId id="294" r:id="rId18"/>
    <p:sldId id="269" r:id="rId19"/>
    <p:sldId id="270" r:id="rId20"/>
    <p:sldId id="275" r:id="rId21"/>
    <p:sldId id="272" r:id="rId22"/>
    <p:sldId id="273" r:id="rId23"/>
    <p:sldId id="290" r:id="rId24"/>
    <p:sldId id="291" r:id="rId25"/>
    <p:sldId id="274" r:id="rId26"/>
    <p:sldId id="276" r:id="rId27"/>
    <p:sldId id="277" r:id="rId28"/>
    <p:sldId id="278" r:id="rId29"/>
    <p:sldId id="279" r:id="rId30"/>
    <p:sldId id="280" r:id="rId31"/>
    <p:sldId id="292" r:id="rId32"/>
    <p:sldId id="293" r:id="rId33"/>
    <p:sldId id="281" r:id="rId34"/>
    <p:sldId id="282" r:id="rId35"/>
    <p:sldId id="286" r:id="rId36"/>
    <p:sldId id="283" r:id="rId37"/>
    <p:sldId id="285" r:id="rId38"/>
    <p:sldId id="284" r:id="rId39"/>
    <p:sldId id="287" r:id="rId4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2015-03-18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2015-03-18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2015-03-18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2015-03-18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2015-03-18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2015-03-18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2015-03-18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2015-03-18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2015-03-18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2015-03-18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2015-03-18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3608" y="-27384"/>
            <a:ext cx="8100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3608" y="1600200"/>
            <a:ext cx="81003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2015-03-18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20" descr="Myller-Stor-PPT_1"/>
          <p:cNvPicPr>
            <a:picLocks noChangeAspect="1" noChangeArrowheads="1"/>
          </p:cNvPicPr>
          <p:nvPr userDrawn="1"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5" r="35625"/>
          <a:stretch>
            <a:fillRect/>
          </a:stretch>
        </p:blipFill>
        <p:spPr bwMode="auto">
          <a:xfrm>
            <a:off x="-3175" y="0"/>
            <a:ext cx="104678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cloford.com/resources/colours/500col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FL1\Desktop\Rikard\skrivbord gammal\TSRT17\plottinglecture\64848_wl_cc_logo_membrane_2002_w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4032448" cy="352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3608" y="302791"/>
            <a:ext cx="8100392" cy="14700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An introduction 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Plotting </a:t>
            </a:r>
            <a:r>
              <a:rPr lang="en-US" b="1" dirty="0" smtClean="0"/>
              <a:t>in MATLAB</a:t>
            </a:r>
            <a:endParaRPr lang="en-US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3608" y="5760640"/>
            <a:ext cx="8100392" cy="112474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Rikard</a:t>
            </a:r>
            <a:r>
              <a:rPr lang="en-US" sz="2000" dirty="0" smtClean="0"/>
              <a:t> Johansson</a:t>
            </a:r>
          </a:p>
          <a:p>
            <a:r>
              <a:rPr lang="en-US" sz="1200" dirty="0" smtClean="0"/>
              <a:t>Department of Biomedical Engineering (IMT)</a:t>
            </a:r>
          </a:p>
          <a:p>
            <a:r>
              <a:rPr lang="en-US" sz="1200" dirty="0" smtClean="0"/>
              <a:t>Linköping University</a:t>
            </a:r>
          </a:p>
          <a:p>
            <a:r>
              <a:rPr lang="en-US" sz="1200" dirty="0" smtClean="0"/>
              <a:t>rikard.johansson@liu.se</a:t>
            </a:r>
            <a:endParaRPr lang="en-US" sz="1200" dirty="0"/>
          </a:p>
        </p:txBody>
      </p:sp>
      <p:sp>
        <p:nvSpPr>
          <p:cNvPr id="6" name="Underrubrik 2"/>
          <p:cNvSpPr txBox="1">
            <a:spLocks/>
          </p:cNvSpPr>
          <p:nvPr/>
        </p:nvSpPr>
        <p:spPr>
          <a:xfrm>
            <a:off x="8172400" y="31998"/>
            <a:ext cx="9006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i="1" dirty="0" smtClean="0"/>
              <a:t>2015-03-19</a:t>
            </a:r>
            <a:endParaRPr lang="en-US" sz="1200" i="1" dirty="0"/>
          </a:p>
        </p:txBody>
      </p:sp>
      <p:sp>
        <p:nvSpPr>
          <p:cNvPr id="7" name="Underrubrik 2"/>
          <p:cNvSpPr txBox="1">
            <a:spLocks/>
          </p:cNvSpPr>
          <p:nvPr/>
        </p:nvSpPr>
        <p:spPr>
          <a:xfrm>
            <a:off x="7812360" y="6453336"/>
            <a:ext cx="13326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/>
              <a:t>CC – isbgroup.eu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09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sometimes used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7624" y="1124744"/>
            <a:ext cx="79563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&gt;&gt; </a:t>
            </a:r>
            <a:r>
              <a:rPr lang="en-US" sz="2000" dirty="0" err="1" smtClean="0"/>
              <a:t>errorbar</a:t>
            </a:r>
            <a:r>
              <a:rPr lang="en-US" sz="2000" dirty="0" smtClean="0"/>
              <a:t>(x, y, </a:t>
            </a:r>
            <a:r>
              <a:rPr lang="el-GR" sz="2000" dirty="0" smtClean="0"/>
              <a:t>σ</a:t>
            </a:r>
            <a:r>
              <a:rPr lang="sv-SE" sz="2000" dirty="0" smtClean="0"/>
              <a:t>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For plotting data with noise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&gt;&gt; </a:t>
            </a:r>
            <a:r>
              <a:rPr lang="en-US" sz="2000" dirty="0" err="1" smtClean="0"/>
              <a:t>semilogx</a:t>
            </a:r>
            <a:r>
              <a:rPr lang="en-US" sz="2000" dirty="0" smtClean="0"/>
              <a:t>(x, y)</a:t>
            </a:r>
          </a:p>
          <a:p>
            <a:pPr marL="0" indent="0">
              <a:buNone/>
            </a:pPr>
            <a:r>
              <a:rPr lang="en-US" sz="2000" dirty="0" smtClean="0"/>
              <a:t>For having a logarithmic x-axis.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&gt;&gt; </a:t>
            </a:r>
            <a:r>
              <a:rPr lang="en-US" sz="2000" dirty="0" err="1" smtClean="0"/>
              <a:t>semilogy</a:t>
            </a:r>
            <a:r>
              <a:rPr lang="en-US" sz="2000" dirty="0" smtClean="0"/>
              <a:t>(x, y)</a:t>
            </a:r>
          </a:p>
          <a:p>
            <a:pPr marL="0" indent="0">
              <a:buNone/>
            </a:pPr>
            <a:r>
              <a:rPr lang="en-US" sz="2000" dirty="0"/>
              <a:t>For having a logarithmic </a:t>
            </a:r>
            <a:r>
              <a:rPr lang="en-US" sz="2000" dirty="0" smtClean="0"/>
              <a:t>y-axis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&gt;&gt; </a:t>
            </a:r>
            <a:r>
              <a:rPr lang="en-US" sz="2000" dirty="0" err="1" smtClean="0"/>
              <a:t>loglog</a:t>
            </a:r>
            <a:r>
              <a:rPr lang="en-US" sz="2000" dirty="0" smtClean="0"/>
              <a:t>(x, y)</a:t>
            </a:r>
          </a:p>
          <a:p>
            <a:pPr marL="0" indent="0">
              <a:buNone/>
            </a:pPr>
            <a:r>
              <a:rPr lang="en-US" sz="2000" dirty="0" smtClean="0"/>
              <a:t>For both axes in log-scale</a:t>
            </a:r>
            <a:endParaRPr lang="en-US" sz="2000" dirty="0"/>
          </a:p>
        </p:txBody>
      </p:sp>
      <p:sp>
        <p:nvSpPr>
          <p:cNvPr id="4" name="textruta 3"/>
          <p:cNvSpPr txBox="1"/>
          <p:nvPr/>
        </p:nvSpPr>
        <p:spPr>
          <a:xfrm>
            <a:off x="6059377" y="2926685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4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059377" y="3936538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5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059377" y="4942909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6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059377" y="1918573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3</a:t>
            </a: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 your plot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0583" y="1052736"/>
            <a:ext cx="79563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&gt;&gt; plot(x, y, s)</a:t>
            </a:r>
          </a:p>
          <a:p>
            <a:pPr marL="0" indent="0">
              <a:buNone/>
            </a:pPr>
            <a:r>
              <a:rPr lang="en-US" sz="2000" i="1" dirty="0" smtClean="0"/>
              <a:t>s</a:t>
            </a:r>
            <a:r>
              <a:rPr lang="en-US" sz="2000" dirty="0" smtClean="0"/>
              <a:t> is a string controlling: </a:t>
            </a:r>
            <a:r>
              <a:rPr lang="en-US" sz="2000" u="sng" dirty="0" smtClean="0"/>
              <a:t>color</a:t>
            </a:r>
            <a:r>
              <a:rPr lang="en-US" sz="2000" dirty="0" smtClean="0"/>
              <a:t>, </a:t>
            </a:r>
            <a:r>
              <a:rPr lang="en-US" sz="2000" u="sng" dirty="0" smtClean="0"/>
              <a:t>marker type</a:t>
            </a:r>
            <a:r>
              <a:rPr lang="en-US" sz="2000" dirty="0" smtClean="0"/>
              <a:t>, and </a:t>
            </a:r>
            <a:r>
              <a:rPr lang="en-US" sz="2000" u="sng" dirty="0" smtClean="0"/>
              <a:t>line type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E.g.  </a:t>
            </a:r>
            <a:r>
              <a:rPr lang="en-US" sz="2000" b="1" dirty="0" smtClean="0"/>
              <a:t>s </a:t>
            </a:r>
            <a:r>
              <a:rPr lang="en-US" sz="2000" b="1" dirty="0"/>
              <a:t>=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'r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*-'</a:t>
            </a:r>
          </a:p>
        </p:txBody>
      </p:sp>
      <p:pic>
        <p:nvPicPr>
          <p:cNvPr id="7170" name="Picture 2" descr="C:\Users\CFL1\Desktop\Rikard\skrivbord gammal\TSRT17\plottinglecture\examples\example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4023" r="6094" b="3822"/>
          <a:stretch/>
        </p:blipFill>
        <p:spPr bwMode="auto">
          <a:xfrm>
            <a:off x="1331640" y="2924944"/>
            <a:ext cx="4688115" cy="36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6246829" y="3095931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7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300192" y="3933056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 = x</a:t>
            </a:r>
            <a:r>
              <a:rPr lang="en-US" sz="2000" baseline="30000" dirty="0" smtClean="0"/>
              <a:t>2</a:t>
            </a:r>
          </a:p>
          <a:p>
            <a:endParaRPr lang="en-US" sz="2000" dirty="0" smtClean="0"/>
          </a:p>
          <a:p>
            <a:r>
              <a:rPr lang="en-US" sz="2000" dirty="0" smtClean="0"/>
              <a:t>Color is red</a:t>
            </a:r>
          </a:p>
          <a:p>
            <a:endParaRPr lang="en-US" sz="2000" dirty="0" smtClean="0"/>
          </a:p>
          <a:p>
            <a:r>
              <a:rPr lang="en-US" sz="2000" dirty="0" smtClean="0"/>
              <a:t>Data points are marked with *</a:t>
            </a:r>
          </a:p>
          <a:p>
            <a:endParaRPr lang="en-US" sz="2000" dirty="0" smtClean="0"/>
          </a:p>
          <a:p>
            <a:r>
              <a:rPr lang="en-US" sz="2000" dirty="0" smtClean="0"/>
              <a:t>The line type is a solid line</a:t>
            </a:r>
          </a:p>
        </p:txBody>
      </p:sp>
    </p:spTree>
    <p:extLst>
      <p:ext uri="{BB962C8B-B14F-4D97-AF65-F5344CB8AC3E}">
        <p14:creationId xmlns:p14="http://schemas.microsoft.com/office/powerpoint/2010/main" val="130674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 your plot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0583" y="1052736"/>
            <a:ext cx="79563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&gt;&gt; </a:t>
            </a:r>
            <a:r>
              <a:rPr lang="en-US" sz="2000" b="1" dirty="0" smtClean="0"/>
              <a:t>help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plot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33333" r="39239" b="22396"/>
          <a:stretch/>
        </p:blipFill>
        <p:spPr bwMode="auto">
          <a:xfrm>
            <a:off x="1259633" y="1772816"/>
            <a:ext cx="7698078" cy="448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 3"/>
          <p:cNvSpPr/>
          <p:nvPr/>
        </p:nvSpPr>
        <p:spPr>
          <a:xfrm>
            <a:off x="1619672" y="3412232"/>
            <a:ext cx="216024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 8"/>
          <p:cNvSpPr/>
          <p:nvPr/>
        </p:nvSpPr>
        <p:spPr>
          <a:xfrm>
            <a:off x="3932312" y="3852664"/>
            <a:ext cx="216024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 9"/>
          <p:cNvSpPr/>
          <p:nvPr/>
        </p:nvSpPr>
        <p:spPr>
          <a:xfrm>
            <a:off x="6444208" y="2924944"/>
            <a:ext cx="216024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ruta 6"/>
          <p:cNvSpPr txBox="1"/>
          <p:nvPr/>
        </p:nvSpPr>
        <p:spPr>
          <a:xfrm>
            <a:off x="1403648" y="6165304"/>
            <a:ext cx="2528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 = 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'r*-'</a:t>
            </a:r>
          </a:p>
          <a:p>
            <a:endParaRPr lang="en-US" sz="4000" dirty="0"/>
          </a:p>
        </p:txBody>
      </p:sp>
      <p:cxnSp>
        <p:nvCxnSpPr>
          <p:cNvPr id="11" name="Rak 10"/>
          <p:cNvCxnSpPr>
            <a:stCxn id="4" idx="2"/>
          </p:cNvCxnSpPr>
          <p:nvPr/>
        </p:nvCxnSpPr>
        <p:spPr>
          <a:xfrm>
            <a:off x="1619672" y="3556248"/>
            <a:ext cx="720080" cy="269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 flipH="1">
            <a:off x="2667980" y="4140696"/>
            <a:ext cx="1399964" cy="2113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8424428" y="3212976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flipH="1">
            <a:off x="2915816" y="6597352"/>
            <a:ext cx="55086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wisely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9632" y="1033008"/>
            <a:ext cx="78990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Think about colors and line types. Are they easy to see? Figures will look different on your computer screen, on a printed A4, on a poster, or in an presentation.</a:t>
            </a:r>
            <a:endParaRPr lang="en-US" sz="2000" dirty="0"/>
          </a:p>
        </p:txBody>
      </p:sp>
      <p:pic>
        <p:nvPicPr>
          <p:cNvPr id="4" name="Picture 3" descr="C:\Users\CFL1\Desktop\Rikard\skrivbord gammal\TSRT17\plottinglecture\examples\example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4288" r="5459" b="3558"/>
          <a:stretch/>
        </p:blipFill>
        <p:spPr bwMode="auto">
          <a:xfrm>
            <a:off x="1259632" y="2636912"/>
            <a:ext cx="4615543" cy="36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6246829" y="2780928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8</a:t>
            </a: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297240" y="3861048"/>
            <a:ext cx="2667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 = x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/>
              <a:t>Dashed yellow (</a:t>
            </a:r>
            <a:r>
              <a:rPr lang="en-US" sz="2000" b="1" dirty="0"/>
              <a:t>s =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'y--'</a:t>
            </a:r>
            <a:r>
              <a:rPr lang="en-US" sz="2000" b="1" dirty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y2 = 4x +30</a:t>
            </a:r>
          </a:p>
          <a:p>
            <a:r>
              <a:rPr lang="en-US" sz="2000" dirty="0"/>
              <a:t>Dotted cyan (</a:t>
            </a:r>
            <a:r>
              <a:rPr lang="en-US" sz="2000" b="1" dirty="0"/>
              <a:t>s =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'c:'</a:t>
            </a:r>
            <a:r>
              <a:rPr lang="en-US" sz="2000" b="1" dirty="0"/>
              <a:t>)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989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t="2778" r="29722" b="30952"/>
          <a:stretch/>
        </p:blipFill>
        <p:spPr bwMode="auto">
          <a:xfrm>
            <a:off x="1835696" y="836712"/>
            <a:ext cx="6465226" cy="584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your plot</a:t>
            </a:r>
            <a:endParaRPr lang="en-US" dirty="0"/>
          </a:p>
        </p:txBody>
      </p:sp>
      <p:sp>
        <p:nvSpPr>
          <p:cNvPr id="5" name="Ellips 4"/>
          <p:cNvSpPr/>
          <p:nvPr/>
        </p:nvSpPr>
        <p:spPr>
          <a:xfrm>
            <a:off x="2771800" y="1412776"/>
            <a:ext cx="792088" cy="4320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FL1\Desktop\Rikard\skrivbord gammal\TSRT17\plottinglecture\64848_wl_cc_logo_membrane_2002_w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4032448" cy="352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3608" y="302791"/>
            <a:ext cx="8100392" cy="14700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An introduction 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Plotting </a:t>
            </a:r>
            <a:r>
              <a:rPr lang="en-US" b="1" dirty="0" smtClean="0"/>
              <a:t>in MATLAB</a:t>
            </a:r>
            <a:endParaRPr lang="en-US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3608" y="5760640"/>
            <a:ext cx="8100392" cy="112474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Rikard</a:t>
            </a:r>
            <a:r>
              <a:rPr lang="en-US" sz="2000" dirty="0" smtClean="0"/>
              <a:t> Johansson</a:t>
            </a:r>
          </a:p>
          <a:p>
            <a:r>
              <a:rPr lang="en-US" sz="1200" dirty="0" smtClean="0"/>
              <a:t>Department of Biomedical Engineering (IMT)</a:t>
            </a:r>
          </a:p>
          <a:p>
            <a:r>
              <a:rPr lang="en-US" sz="1200" dirty="0" smtClean="0"/>
              <a:t>Linköping University</a:t>
            </a:r>
          </a:p>
          <a:p>
            <a:r>
              <a:rPr lang="en-US" sz="1200" dirty="0" smtClean="0"/>
              <a:t>rikard.johansson@liu.se</a:t>
            </a:r>
            <a:endParaRPr lang="en-US" sz="1200" dirty="0"/>
          </a:p>
        </p:txBody>
      </p:sp>
      <p:sp>
        <p:nvSpPr>
          <p:cNvPr id="6" name="Underrubrik 2"/>
          <p:cNvSpPr txBox="1">
            <a:spLocks/>
          </p:cNvSpPr>
          <p:nvPr/>
        </p:nvSpPr>
        <p:spPr>
          <a:xfrm>
            <a:off x="8172400" y="31998"/>
            <a:ext cx="9006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i="1" dirty="0" smtClean="0"/>
              <a:t>2015-03-19</a:t>
            </a:r>
            <a:endParaRPr lang="en-US" sz="1200" i="1" dirty="0"/>
          </a:p>
        </p:txBody>
      </p:sp>
      <p:sp>
        <p:nvSpPr>
          <p:cNvPr id="7" name="Underrubrik 2"/>
          <p:cNvSpPr txBox="1">
            <a:spLocks/>
          </p:cNvSpPr>
          <p:nvPr/>
        </p:nvSpPr>
        <p:spPr>
          <a:xfrm>
            <a:off x="7812360" y="6453336"/>
            <a:ext cx="13326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/>
              <a:t>CC – isbgroup.eu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13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608" y="1268760"/>
            <a:ext cx="4176464" cy="5589240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US" sz="5800" u="sng" dirty="0">
                <a:solidFill>
                  <a:schemeClr val="bg1">
                    <a:lumMod val="50000"/>
                  </a:schemeClr>
                </a:solidFill>
              </a:rPr>
              <a:t>Part </a:t>
            </a:r>
            <a:r>
              <a:rPr lang="en-US" sz="5800" u="sng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endParaRPr lang="en-US" sz="5800" u="sng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About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plotting in MATLAB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you plot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you plot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shouldn’t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you plot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Basic plotting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tools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Customization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Simple editing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5800" u="sng" dirty="0" smtClean="0"/>
              <a:t>Part II</a:t>
            </a:r>
            <a:endParaRPr lang="en-US" sz="5800" u="sng" dirty="0" smtClean="0"/>
          </a:p>
          <a:p>
            <a:r>
              <a:rPr lang="en-US" dirty="0" smtClean="0"/>
              <a:t>Customizing your plot using </a:t>
            </a:r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Linewidth etc.</a:t>
            </a:r>
            <a:endParaRPr lang="en-US" dirty="0" smtClean="0"/>
          </a:p>
          <a:p>
            <a:pPr lvl="1"/>
            <a:r>
              <a:rPr lang="en-US" dirty="0" smtClean="0"/>
              <a:t>Axes, labels, legends, </a:t>
            </a:r>
            <a:r>
              <a:rPr lang="en-US" dirty="0" smtClean="0"/>
              <a:t>titles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5364088" y="1268760"/>
            <a:ext cx="3779912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US" sz="3600" u="sng" dirty="0" smtClean="0">
                <a:solidFill>
                  <a:schemeClr val="bg1">
                    <a:lumMod val="50000"/>
                  </a:schemeClr>
                </a:solidFill>
              </a:rPr>
              <a:t>Part III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Customizing your plot using scripts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Handles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36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32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en-US" sz="3600" u="sng" dirty="0" smtClean="0">
                <a:solidFill>
                  <a:schemeClr val="bg1">
                    <a:lumMod val="50000"/>
                  </a:schemeClr>
                </a:solidFill>
              </a:rPr>
              <a:t>Part IV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Multiple Figures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Saving and Exporting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Additional Tools</a:t>
            </a: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t="2778" r="29722" b="30952"/>
          <a:stretch/>
        </p:blipFill>
        <p:spPr bwMode="auto">
          <a:xfrm>
            <a:off x="1835696" y="836712"/>
            <a:ext cx="6465226" cy="584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your plot</a:t>
            </a:r>
            <a:endParaRPr lang="en-US" dirty="0"/>
          </a:p>
        </p:txBody>
      </p:sp>
      <p:sp>
        <p:nvSpPr>
          <p:cNvPr id="5" name="Ellips 4"/>
          <p:cNvSpPr/>
          <p:nvPr/>
        </p:nvSpPr>
        <p:spPr>
          <a:xfrm>
            <a:off x="2771800" y="1412776"/>
            <a:ext cx="792088" cy="4320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Scripted</a:t>
            </a:r>
            <a:endParaRPr lang="en-US" dirty="0"/>
          </a:p>
        </p:txBody>
      </p:sp>
      <p:pic>
        <p:nvPicPr>
          <p:cNvPr id="4" name="Platshållare för innehåll 3" descr="Gunnar Ceders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72" y="3824724"/>
            <a:ext cx="1179647" cy="117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 descr="Rikard Johanss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68760"/>
            <a:ext cx="115212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 flipH="1">
            <a:off x="5906090" y="1052736"/>
            <a:ext cx="1584176" cy="936104"/>
          </a:xfrm>
          <a:prstGeom prst="wedgeEllipseCallout">
            <a:avLst>
              <a:gd name="adj1" fmla="val -62062"/>
              <a:gd name="adj2" fmla="val 43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Here’s the latest figure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H="1">
            <a:off x="4022463" y="3789040"/>
            <a:ext cx="1584176" cy="936104"/>
          </a:xfrm>
          <a:prstGeom prst="wedgeEllipseCallout">
            <a:avLst>
              <a:gd name="adj1" fmla="val 132116"/>
              <a:gd name="adj2" fmla="val 2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Looks nice but…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 flipH="1">
            <a:off x="3943546" y="5094236"/>
            <a:ext cx="2448272" cy="936104"/>
          </a:xfrm>
          <a:prstGeom prst="wedgeEllipseCallout">
            <a:avLst>
              <a:gd name="adj1" fmla="val 103525"/>
              <a:gd name="adj2" fmla="val -100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…please change everything</a:t>
            </a:r>
            <a:endParaRPr lang="en-US" dirty="0"/>
          </a:p>
        </p:txBody>
      </p:sp>
      <p:grpSp>
        <p:nvGrpSpPr>
          <p:cNvPr id="14" name="Grupp 13"/>
          <p:cNvGrpSpPr/>
          <p:nvPr/>
        </p:nvGrpSpPr>
        <p:grpSpPr>
          <a:xfrm>
            <a:off x="3943546" y="4935958"/>
            <a:ext cx="2374078" cy="1193342"/>
            <a:chOff x="4220344" y="2614348"/>
            <a:chExt cx="2374078" cy="119334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4220344" y="2614348"/>
              <a:ext cx="2374078" cy="10943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/>
            <p:nvPr/>
          </p:nvCxnSpPr>
          <p:spPr>
            <a:xfrm>
              <a:off x="4632774" y="2614348"/>
              <a:ext cx="1550114" cy="119334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 flipH="1">
            <a:off x="1295951" y="5830044"/>
            <a:ext cx="2448272" cy="936104"/>
          </a:xfrm>
          <a:prstGeom prst="wedgeEllipseCallout">
            <a:avLst>
              <a:gd name="adj1" fmla="val 22120"/>
              <a:gd name="adj2" fmla="val -126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…please change X, Y and Z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 flipH="1">
            <a:off x="6831414" y="5661248"/>
            <a:ext cx="1584176" cy="936104"/>
          </a:xfrm>
          <a:prstGeom prst="wedgeEllipseCallout">
            <a:avLst>
              <a:gd name="adj1" fmla="val -25414"/>
              <a:gd name="adj2" fmla="val -346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OK!</a:t>
            </a:r>
            <a:endParaRPr lang="en-US" dirty="0"/>
          </a:p>
        </p:txBody>
      </p:sp>
      <p:pic>
        <p:nvPicPr>
          <p:cNvPr id="10242" name="Picture 2" descr="C:\Users\CFL1\Desktop\Rikard\RikardsArtikel\supFig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39" y="963247"/>
            <a:ext cx="4143300" cy="25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Editing in script based environment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7624" y="1600200"/>
            <a:ext cx="795637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Saves you time</a:t>
            </a:r>
          </a:p>
          <a:p>
            <a:pPr lvl="1"/>
            <a:r>
              <a:rPr lang="en-US" sz="2000" dirty="0" smtClean="0"/>
              <a:t>When you repeatedly want to plot the same (or slightly different figure). </a:t>
            </a:r>
            <a:r>
              <a:rPr lang="en-US" sz="2000" dirty="0"/>
              <a:t> </a:t>
            </a:r>
            <a:r>
              <a:rPr lang="en-US" sz="2000" dirty="0" smtClean="0"/>
              <a:t>E.g. the plot functionality in the cost-function</a:t>
            </a:r>
          </a:p>
          <a:p>
            <a:pPr lvl="1"/>
            <a:r>
              <a:rPr lang="en-US" sz="2000" dirty="0" smtClean="0"/>
              <a:t>Want to use the same settings for a new figure (copy it)</a:t>
            </a:r>
          </a:p>
          <a:p>
            <a:endParaRPr lang="en-US" sz="2000" dirty="0" smtClean="0"/>
          </a:p>
          <a:p>
            <a:r>
              <a:rPr lang="en-US" sz="2000" dirty="0" smtClean="0"/>
              <a:t>Allows you to make sweeping changes, like changing the thickness of all lines, with one stroke of the key.</a:t>
            </a:r>
          </a:p>
          <a:p>
            <a:endParaRPr lang="en-US" sz="2000" dirty="0" smtClean="0"/>
          </a:p>
          <a:p>
            <a:r>
              <a:rPr lang="en-US" sz="2000" dirty="0" smtClean="0"/>
              <a:t>Reduces human error (messing things up)</a:t>
            </a:r>
          </a:p>
          <a:p>
            <a:endParaRPr lang="en-US" sz="2000" dirty="0" smtClean="0"/>
          </a:p>
          <a:p>
            <a:r>
              <a:rPr lang="en-US" sz="2000" dirty="0" smtClean="0"/>
              <a:t>Easier for a co-worker to change/modify. Just send them the script!</a:t>
            </a:r>
          </a:p>
        </p:txBody>
      </p:sp>
    </p:spTree>
    <p:extLst>
      <p:ext uri="{BB962C8B-B14F-4D97-AF65-F5344CB8AC3E}">
        <p14:creationId xmlns:p14="http://schemas.microsoft.com/office/powerpoint/2010/main" val="2935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FL2\Documents\Linux\Presentations\2014\TBMT19_2014\Youtube\Project_phas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here!</a:t>
            </a:r>
            <a:endParaRPr lang="en-US" dirty="0"/>
          </a:p>
        </p:txBody>
      </p:sp>
      <p:cxnSp>
        <p:nvCxnSpPr>
          <p:cNvPr id="5" name="Straight Arrow Connector 10"/>
          <p:cNvCxnSpPr/>
          <p:nvPr/>
        </p:nvCxnSpPr>
        <p:spPr>
          <a:xfrm flipV="1">
            <a:off x="4499992" y="4930471"/>
            <a:ext cx="0" cy="145453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6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Plot Thickens…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2128" y="918028"/>
            <a:ext cx="810039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</a:t>
            </a:r>
            <a:r>
              <a:rPr lang="en-US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linewidth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 </a:t>
            </a:r>
            <a:r>
              <a:rPr lang="en-US" sz="2000" dirty="0"/>
              <a:t>input </a:t>
            </a:r>
            <a:r>
              <a:rPr lang="en-US" sz="2000" dirty="0" smtClean="0"/>
              <a:t>allows you to plot with any thickness you want. </a:t>
            </a:r>
          </a:p>
          <a:p>
            <a:endParaRPr lang="en-US" sz="2000" dirty="0"/>
          </a:p>
          <a:p>
            <a:r>
              <a:rPr lang="en-US" sz="2000" dirty="0" smtClean="0"/>
              <a:t>Similarly you can change the size and color etc. of the marker (see the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help).</a:t>
            </a:r>
            <a:endParaRPr lang="en-US" sz="2000" dirty="0"/>
          </a:p>
        </p:txBody>
      </p:sp>
      <p:pic>
        <p:nvPicPr>
          <p:cNvPr id="13314" name="Picture 2" descr="C:\Users\CFL1\Desktop\Rikard\skrivbord gammal\TSRT17\plottinglecture\examples\example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4649" r="6812" b="6100"/>
          <a:stretch/>
        </p:blipFill>
        <p:spPr bwMode="auto">
          <a:xfrm>
            <a:off x="1115616" y="2564904"/>
            <a:ext cx="5256584" cy="41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6588224" y="2708920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9</a:t>
            </a: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372200" y="3645024"/>
            <a:ext cx="27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plot(</a:t>
            </a:r>
            <a:r>
              <a:rPr lang="en-US" sz="2000" dirty="0" err="1" smtClean="0"/>
              <a:t>x,y,</a:t>
            </a:r>
            <a:r>
              <a:rPr lang="en-US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'r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</a:t>
            </a:r>
            <a:r>
              <a:rPr lang="en-US" sz="2000" b="1" dirty="0" smtClean="0"/>
              <a:t>,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'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linewidth'</a:t>
            </a:r>
            <a:r>
              <a:rPr lang="en-US" sz="2000" dirty="0" smtClean="0"/>
              <a:t>,5)</a:t>
            </a:r>
          </a:p>
          <a:p>
            <a:endParaRPr lang="en-US" sz="2000" dirty="0"/>
          </a:p>
          <a:p>
            <a:r>
              <a:rPr lang="en-US" sz="2000" dirty="0" smtClean="0"/>
              <a:t>Note: you can replace the 5 with a variable, and use that variable for all your plots, allowing for easy change of all plots.</a:t>
            </a:r>
          </a:p>
        </p:txBody>
      </p:sp>
    </p:spTree>
    <p:extLst>
      <p:ext uri="{BB962C8B-B14F-4D97-AF65-F5344CB8AC3E}">
        <p14:creationId xmlns:p14="http://schemas.microsoft.com/office/powerpoint/2010/main" val="22605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Labels/Titles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80120" y="980728"/>
            <a:ext cx="81003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&gt;&gt; </a:t>
            </a:r>
            <a:r>
              <a:rPr lang="en-US" sz="2000" dirty="0" err="1" smtClean="0"/>
              <a:t>xlabel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To set a label for the x-axis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&gt;&gt; </a:t>
            </a:r>
            <a:r>
              <a:rPr lang="en-US" sz="2000" dirty="0" err="1" smtClean="0"/>
              <a:t>ylabel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To set a label for the </a:t>
            </a:r>
            <a:r>
              <a:rPr lang="en-US" sz="2000" dirty="0" smtClean="0"/>
              <a:t>y-axis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&gt;&gt; title</a:t>
            </a:r>
          </a:p>
          <a:p>
            <a:pPr marL="0" indent="0">
              <a:buNone/>
            </a:pPr>
            <a:r>
              <a:rPr lang="en-US" sz="2000" dirty="0" smtClean="0"/>
              <a:t>To set a title for the plot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ruta 3"/>
          <p:cNvSpPr txBox="1"/>
          <p:nvPr/>
        </p:nvSpPr>
        <p:spPr>
          <a:xfrm>
            <a:off x="6278968" y="5299466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10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403648" y="5279002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xlabel</a:t>
            </a:r>
            <a:r>
              <a:rPr lang="en-US" sz="2000" dirty="0" smtClean="0"/>
              <a:t>(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'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Time (h)'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r>
              <a:rPr lang="en-US" sz="2000" dirty="0" err="1" smtClean="0"/>
              <a:t>ylabel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'temperature (C)'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r>
              <a:rPr lang="en-US" sz="2000" dirty="0" smtClean="0"/>
              <a:t>title(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'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Temperature over a day'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endParaRPr lang="en-US" sz="2000" dirty="0" smtClean="0"/>
          </a:p>
        </p:txBody>
      </p:sp>
      <p:pic>
        <p:nvPicPr>
          <p:cNvPr id="11267" name="Picture 3" descr="C:\Users\CFL1\Desktop\Rikard\skrivbord gammal\TSRT17\plottinglecture\examples\example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r="7743" b="3072"/>
          <a:stretch/>
        </p:blipFill>
        <p:spPr bwMode="auto">
          <a:xfrm>
            <a:off x="4355976" y="1124744"/>
            <a:ext cx="4688114" cy="38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6372200" y="4869160"/>
            <a:ext cx="1080120" cy="20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4355976" y="2492896"/>
            <a:ext cx="21602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159972" y="1124743"/>
            <a:ext cx="1652387" cy="28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2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2128" y="764704"/>
            <a:ext cx="8100392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&gt;&gt; legend</a:t>
            </a:r>
          </a:p>
          <a:p>
            <a:pPr marL="0" indent="0">
              <a:buNone/>
            </a:pPr>
            <a:r>
              <a:rPr lang="en-US" sz="2000" dirty="0" smtClean="0"/>
              <a:t>Use when plotting multiple things in the same window. Name them in the order you plotted them. </a:t>
            </a:r>
          </a:p>
          <a:p>
            <a:pPr marL="0" indent="0">
              <a:buNone/>
            </a:pPr>
            <a:r>
              <a:rPr lang="en-US" sz="2000" dirty="0" smtClean="0"/>
              <a:t>You can decide where the legend box appears with the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'location' </a:t>
            </a:r>
            <a:r>
              <a:rPr lang="en-US" sz="2000" dirty="0" smtClean="0"/>
              <a:t>input for legend. </a:t>
            </a:r>
          </a:p>
          <a:p>
            <a:pPr marL="0" indent="0">
              <a:buNone/>
            </a:pPr>
            <a:r>
              <a:rPr lang="en-US" sz="2000" dirty="0" smtClean="0"/>
              <a:t>&gt;&gt; help </a:t>
            </a:r>
            <a:r>
              <a:rPr lang="en-US" sz="2000" dirty="0" smtClean="0">
                <a:solidFill>
                  <a:srgbClr val="7030A0"/>
                </a:solidFill>
              </a:rPr>
              <a:t>legend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ruta 4"/>
          <p:cNvSpPr txBox="1"/>
          <p:nvPr/>
        </p:nvSpPr>
        <p:spPr>
          <a:xfrm>
            <a:off x="6389666" y="3225170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11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372201" y="4017258"/>
            <a:ext cx="27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legend(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'July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'</a:t>
            </a:r>
            <a:r>
              <a:rPr lang="en-US" sz="2000" b="1" dirty="0" smtClean="0"/>
              <a:t>,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'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January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'</a:t>
            </a:r>
            <a:r>
              <a:rPr lang="en-US" sz="2000" b="1" dirty="0" smtClean="0"/>
              <a:t>)</a:t>
            </a:r>
          </a:p>
          <a:p>
            <a:endParaRPr lang="en-US" sz="2000" dirty="0" smtClean="0"/>
          </a:p>
        </p:txBody>
      </p:sp>
      <p:sp>
        <p:nvSpPr>
          <p:cNvPr id="7" name="textruta 6"/>
          <p:cNvSpPr txBox="1"/>
          <p:nvPr/>
        </p:nvSpPr>
        <p:spPr>
          <a:xfrm>
            <a:off x="6372200" y="5191611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12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389667" y="6033482"/>
            <a:ext cx="2574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see an example of the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'location' </a:t>
            </a:r>
            <a:r>
              <a:rPr lang="en-US" sz="2000" dirty="0"/>
              <a:t>input </a:t>
            </a:r>
            <a:endParaRPr lang="en-US" sz="2000" dirty="0" smtClean="0"/>
          </a:p>
        </p:txBody>
      </p:sp>
      <p:cxnSp>
        <p:nvCxnSpPr>
          <p:cNvPr id="9" name="Rak pil 8"/>
          <p:cNvCxnSpPr/>
          <p:nvPr/>
        </p:nvCxnSpPr>
        <p:spPr>
          <a:xfrm flipH="1">
            <a:off x="5845314" y="3548335"/>
            <a:ext cx="45487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C:\Users\CFL1\Desktop\Rikard\skrivbord gammal\TSRT17\plottinglecture\examples\example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" t="2585" r="5902" b="2916"/>
          <a:stretch/>
        </p:blipFill>
        <p:spPr bwMode="auto">
          <a:xfrm>
            <a:off x="1048612" y="2958908"/>
            <a:ext cx="4804229" cy="37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2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FL1\Desktop\Rikard\skrivbord gammal\TSRT17\plottinglecture\64848_wl_cc_logo_membrane_2002_w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4032448" cy="352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3608" y="302791"/>
            <a:ext cx="8100392" cy="14700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An introduction 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Plotting </a:t>
            </a:r>
            <a:r>
              <a:rPr lang="en-US" b="1" dirty="0" smtClean="0"/>
              <a:t>in MATLAB</a:t>
            </a:r>
            <a:endParaRPr lang="en-US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3608" y="5760640"/>
            <a:ext cx="8100392" cy="112474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Rikard</a:t>
            </a:r>
            <a:r>
              <a:rPr lang="en-US" sz="2000" dirty="0" smtClean="0"/>
              <a:t> Johansson</a:t>
            </a:r>
          </a:p>
          <a:p>
            <a:r>
              <a:rPr lang="en-US" sz="1200" dirty="0" smtClean="0"/>
              <a:t>Department of Biomedical Engineering (IMT)</a:t>
            </a:r>
          </a:p>
          <a:p>
            <a:r>
              <a:rPr lang="en-US" sz="1200" dirty="0" smtClean="0"/>
              <a:t>Linköping University</a:t>
            </a:r>
          </a:p>
          <a:p>
            <a:r>
              <a:rPr lang="en-US" sz="1200" dirty="0" smtClean="0"/>
              <a:t>rikard.johansson@liu.se</a:t>
            </a:r>
            <a:endParaRPr lang="en-US" sz="1200" dirty="0"/>
          </a:p>
        </p:txBody>
      </p:sp>
      <p:sp>
        <p:nvSpPr>
          <p:cNvPr id="6" name="Underrubrik 2"/>
          <p:cNvSpPr txBox="1">
            <a:spLocks/>
          </p:cNvSpPr>
          <p:nvPr/>
        </p:nvSpPr>
        <p:spPr>
          <a:xfrm>
            <a:off x="8172400" y="31998"/>
            <a:ext cx="9006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i="1" dirty="0" smtClean="0"/>
              <a:t>2015-03-19</a:t>
            </a:r>
            <a:endParaRPr lang="en-US" sz="1200" i="1" dirty="0"/>
          </a:p>
        </p:txBody>
      </p:sp>
      <p:sp>
        <p:nvSpPr>
          <p:cNvPr id="7" name="Underrubrik 2"/>
          <p:cNvSpPr txBox="1">
            <a:spLocks/>
          </p:cNvSpPr>
          <p:nvPr/>
        </p:nvSpPr>
        <p:spPr>
          <a:xfrm>
            <a:off x="7812360" y="6453336"/>
            <a:ext cx="13326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/>
              <a:t>CC – isbgroup.eu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55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608" y="1268760"/>
            <a:ext cx="4176464" cy="5589240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US" sz="5800" u="sng" dirty="0">
                <a:solidFill>
                  <a:schemeClr val="bg1">
                    <a:lumMod val="50000"/>
                  </a:schemeClr>
                </a:solidFill>
              </a:rPr>
              <a:t>Part </a:t>
            </a:r>
            <a:r>
              <a:rPr lang="en-US" sz="5800" u="sng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endParaRPr lang="en-US" sz="5800" u="sng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About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plotting in MATLAB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you plot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you plot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shouldn’t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you plot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Basic plotting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tools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Customization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Simple editing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5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 II</a:t>
            </a:r>
            <a:endParaRPr lang="en-US" sz="58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Customizing your plot using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scripts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Linewidth etc.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Axes, labels, legends,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titles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5364088" y="1268760"/>
            <a:ext cx="3779912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US" sz="3600" u="sng" dirty="0" smtClean="0"/>
              <a:t>Part III</a:t>
            </a:r>
          </a:p>
          <a:p>
            <a:r>
              <a:rPr lang="en-US" sz="1800" dirty="0"/>
              <a:t>Customizing your plot using scripts</a:t>
            </a:r>
          </a:p>
          <a:p>
            <a:pPr lvl="1"/>
            <a:r>
              <a:rPr lang="en-US" sz="1800" dirty="0" smtClean="0"/>
              <a:t>Handles</a:t>
            </a:r>
            <a:endParaRPr lang="en-US" sz="1800" dirty="0"/>
          </a:p>
          <a:p>
            <a:pPr marL="45720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36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32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en-US" sz="3600" u="sng" dirty="0" smtClean="0">
                <a:solidFill>
                  <a:schemeClr val="bg1">
                    <a:lumMod val="50000"/>
                  </a:schemeClr>
                </a:solidFill>
              </a:rPr>
              <a:t>Part IV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Multiple Figures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Saving and Exporting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Additional Tools</a:t>
            </a: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80120" y="980728"/>
            <a:ext cx="8100392" cy="554461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handle is a pointer to another object</a:t>
            </a:r>
          </a:p>
          <a:p>
            <a:pPr lvl="1"/>
            <a:r>
              <a:rPr lang="en-US" sz="2000" dirty="0" smtClean="0"/>
              <a:t>A figure</a:t>
            </a:r>
          </a:p>
          <a:p>
            <a:pPr lvl="1"/>
            <a:r>
              <a:rPr lang="en-US" sz="2000" dirty="0" smtClean="0"/>
              <a:t>An axis</a:t>
            </a:r>
          </a:p>
          <a:p>
            <a:pPr lvl="1"/>
            <a:r>
              <a:rPr lang="en-US" sz="2000" dirty="0" smtClean="0"/>
              <a:t>Something within a figure (label, legend, plot,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You can manipulate the object by manipulating the handle.</a:t>
            </a:r>
          </a:p>
          <a:p>
            <a:endParaRPr lang="en-US" sz="2000" dirty="0" smtClean="0"/>
          </a:p>
          <a:p>
            <a:r>
              <a:rPr lang="en-US" sz="2000" dirty="0"/>
              <a:t>The &gt;&gt;get and &gt;&gt;set commands allows us to read and change the properties of the handles.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&gt;&gt; </a:t>
            </a:r>
            <a:r>
              <a:rPr lang="en-US" sz="2000" dirty="0" err="1" smtClean="0"/>
              <a:t>gca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Is a MATLAB in-built handle for the current axis. </a:t>
            </a:r>
          </a:p>
          <a:p>
            <a:pPr marL="0" indent="0">
              <a:buNone/>
            </a:pPr>
            <a:r>
              <a:rPr lang="en-US" sz="2000" dirty="0" smtClean="0"/>
              <a:t>It always exists, you don’t have to define it.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&gt;&gt; get(</a:t>
            </a:r>
            <a:r>
              <a:rPr lang="en-US" sz="2000" dirty="0" err="1" smtClean="0"/>
              <a:t>gca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70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Handles: </a:t>
            </a:r>
            <a:r>
              <a:rPr lang="en-US" dirty="0" err="1" smtClean="0"/>
              <a:t>Fontsize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95005" y="980728"/>
            <a:ext cx="4619580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&gt;&gt; get(</a:t>
            </a:r>
            <a:r>
              <a:rPr lang="en-US" sz="2000" dirty="0" err="1"/>
              <a:t>gca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By manipulating the </a:t>
            </a:r>
            <a:r>
              <a:rPr lang="en-US" sz="2000" dirty="0" err="1" smtClean="0"/>
              <a:t>gca</a:t>
            </a:r>
            <a:r>
              <a:rPr lang="en-US" sz="2000" dirty="0" smtClean="0"/>
              <a:t> handle we can change the </a:t>
            </a:r>
            <a:r>
              <a:rPr lang="en-US" sz="2000" dirty="0" err="1" smtClean="0"/>
              <a:t>fontsize</a:t>
            </a:r>
            <a:r>
              <a:rPr lang="en-US" sz="2000" dirty="0" smtClean="0"/>
              <a:t> used in the figure.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&gt;&gt; set(</a:t>
            </a:r>
            <a:r>
              <a:rPr lang="en-US" sz="2000" dirty="0" err="1" smtClean="0"/>
              <a:t>gca</a:t>
            </a:r>
            <a:r>
              <a:rPr lang="en-US" sz="2000" dirty="0" smtClean="0"/>
              <a:t>,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</a:t>
            </a:r>
            <a:r>
              <a:rPr lang="en-US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fontsize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 </a:t>
            </a:r>
            <a:r>
              <a:rPr lang="en-US" sz="2000" dirty="0" smtClean="0"/>
              <a:t>, 15)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gca</a:t>
            </a:r>
            <a:r>
              <a:rPr lang="en-US" sz="2000" dirty="0" smtClean="0"/>
              <a:t> always change for the current/active figure.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If you have several figures open, be sure to select the right figure </a:t>
            </a:r>
            <a:r>
              <a:rPr lang="en-US" sz="2000" dirty="0"/>
              <a:t>first (click </a:t>
            </a:r>
            <a:r>
              <a:rPr lang="en-US" sz="2000" dirty="0" smtClean="0"/>
              <a:t>on it).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You can alternatively “store” a permanent reference to that handle, e.g.:</a:t>
            </a:r>
          </a:p>
          <a:p>
            <a:pPr marL="0" indent="0">
              <a:buNone/>
            </a:pPr>
            <a:r>
              <a:rPr lang="en-US" sz="2000" dirty="0" smtClean="0"/>
              <a:t>&gt;&gt; myHandle1 = </a:t>
            </a:r>
            <a:r>
              <a:rPr lang="en-US" sz="2000" dirty="0" err="1" smtClean="0"/>
              <a:t>gca</a:t>
            </a:r>
            <a:r>
              <a:rPr lang="en-US" sz="2000" dirty="0" smtClean="0"/>
              <a:t>;</a:t>
            </a:r>
            <a:endParaRPr 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t="13095" r="62828" b="8929"/>
          <a:stretch/>
        </p:blipFill>
        <p:spPr bwMode="auto">
          <a:xfrm>
            <a:off x="6014585" y="1095827"/>
            <a:ext cx="2920546" cy="57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 5"/>
          <p:cNvSpPr/>
          <p:nvPr/>
        </p:nvSpPr>
        <p:spPr>
          <a:xfrm>
            <a:off x="6123540" y="5315158"/>
            <a:ext cx="216024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6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Handles: </a:t>
            </a:r>
            <a:r>
              <a:rPr lang="en-US" dirty="0" err="1" smtClean="0"/>
              <a:t>Fontsize</a:t>
            </a:r>
            <a:endParaRPr lang="en-US" dirty="0"/>
          </a:p>
        </p:txBody>
      </p:sp>
      <p:pic>
        <p:nvPicPr>
          <p:cNvPr id="4" name="Picture 3" descr="C:\Users\CFL1\Desktop\Rikard\skrivbord gammal\TSRT17\plottinglecture\examples\example1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r="6244"/>
          <a:stretch/>
        </p:blipFill>
        <p:spPr bwMode="auto">
          <a:xfrm>
            <a:off x="1259632" y="2417368"/>
            <a:ext cx="4920343" cy="4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6372201" y="2710661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13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372201" y="4017258"/>
            <a:ext cx="27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set(</a:t>
            </a:r>
            <a:r>
              <a:rPr lang="en-US" sz="2000" dirty="0" err="1" smtClean="0"/>
              <a:t>gca</a:t>
            </a:r>
            <a:r>
              <a:rPr lang="en-US" sz="2000" dirty="0" smtClean="0"/>
              <a:t>,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'</a:t>
            </a:r>
            <a:r>
              <a:rPr lang="en-US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fontsize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 </a:t>
            </a:r>
            <a:r>
              <a:rPr lang="en-US" sz="2000" dirty="0" smtClean="0"/>
              <a:t>, 15)</a:t>
            </a:r>
            <a:endParaRPr lang="en-US" sz="2000" dirty="0"/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>
          <a:xfrm>
            <a:off x="1080120" y="980728"/>
            <a:ext cx="81003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size of the axis, and the legends changed</a:t>
            </a:r>
          </a:p>
          <a:p>
            <a:r>
              <a:rPr lang="en-US" sz="2000" dirty="0" smtClean="0"/>
              <a:t>Not the labels and title.</a:t>
            </a:r>
          </a:p>
          <a:p>
            <a:r>
              <a:rPr lang="en-US" sz="2000" dirty="0" smtClean="0"/>
              <a:t>Fix by running the cell again, or ascribe specific handles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58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your own handles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2128" y="1600200"/>
            <a:ext cx="810039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You can assign handles to many things in </a:t>
            </a:r>
            <a:r>
              <a:rPr lang="en-US" sz="2000" dirty="0" err="1" smtClean="0"/>
              <a:t>matlab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Easiest way is to do it when creating them: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 = plot(</a:t>
            </a:r>
            <a:r>
              <a:rPr lang="en-US" sz="2000" dirty="0" err="1" smtClean="0"/>
              <a:t>x,y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 = </a:t>
            </a:r>
            <a:r>
              <a:rPr lang="en-US" sz="2000" dirty="0" err="1" smtClean="0"/>
              <a:t>xlabel</a:t>
            </a:r>
            <a:r>
              <a:rPr lang="en-US" sz="2000" dirty="0" smtClean="0"/>
              <a:t>(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'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time'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 = legend(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</a:t>
            </a:r>
            <a:r>
              <a:rPr lang="en-US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january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d = title(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'Fantastic Plot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'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b="1" dirty="0" smtClean="0"/>
              <a:t>a</a:t>
            </a:r>
            <a:r>
              <a:rPr lang="en-US" sz="2000" dirty="0" smtClean="0"/>
              <a:t>, </a:t>
            </a:r>
            <a:r>
              <a:rPr lang="en-US" sz="2000" b="1" dirty="0" smtClean="0"/>
              <a:t>b</a:t>
            </a:r>
            <a:r>
              <a:rPr lang="en-US" sz="2000" dirty="0" smtClean="0"/>
              <a:t>, </a:t>
            </a:r>
            <a:r>
              <a:rPr lang="en-US" sz="2000" b="1" dirty="0" smtClean="0"/>
              <a:t>c</a:t>
            </a:r>
            <a:r>
              <a:rPr lang="en-US" sz="2000" dirty="0" smtClean="0"/>
              <a:t>, and </a:t>
            </a:r>
            <a:r>
              <a:rPr lang="en-US" sz="2000" b="1" dirty="0" smtClean="0"/>
              <a:t>d</a:t>
            </a:r>
            <a:r>
              <a:rPr lang="en-US" sz="2000" dirty="0" smtClean="0"/>
              <a:t> are all handles.</a:t>
            </a:r>
          </a:p>
          <a:p>
            <a:endParaRPr lang="en-US" sz="2000" dirty="0"/>
          </a:p>
          <a:p>
            <a:r>
              <a:rPr lang="en-US" sz="2000" dirty="0" smtClean="0"/>
              <a:t>You can manipulate them using the &gt;&gt; get and &gt;&gt; set commands</a:t>
            </a:r>
          </a:p>
        </p:txBody>
      </p:sp>
    </p:spTree>
    <p:extLst>
      <p:ext uri="{BB962C8B-B14F-4D97-AF65-F5344CB8AC3E}">
        <p14:creationId xmlns:p14="http://schemas.microsoft.com/office/powerpoint/2010/main" val="20955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handle it?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2128" y="908720"/>
            <a:ext cx="810039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the example below a separate handle is created for each object we want to change the </a:t>
            </a:r>
            <a:r>
              <a:rPr lang="en-US" sz="2000" dirty="0" err="1" smtClean="0"/>
              <a:t>fontsize</a:t>
            </a:r>
            <a:r>
              <a:rPr lang="en-US" sz="2000" dirty="0" smtClean="0"/>
              <a:t> for.</a:t>
            </a:r>
          </a:p>
          <a:p>
            <a:endParaRPr lang="en-US" sz="2000" dirty="0"/>
          </a:p>
          <a:p>
            <a:r>
              <a:rPr lang="en-US" sz="2000" dirty="0" smtClean="0"/>
              <a:t>The &gt;&gt; set(handle,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'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fontsize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' </a:t>
            </a:r>
            <a:r>
              <a:rPr lang="en-US" sz="2000" dirty="0"/>
              <a:t>, </a:t>
            </a:r>
            <a:r>
              <a:rPr lang="en-US" sz="2000" dirty="0" err="1" smtClean="0"/>
              <a:t>newValue</a:t>
            </a:r>
            <a:r>
              <a:rPr lang="en-US" sz="2000" dirty="0" smtClean="0"/>
              <a:t>) takes care of the rest</a:t>
            </a:r>
            <a:endParaRPr lang="en-US" sz="2000" dirty="0"/>
          </a:p>
        </p:txBody>
      </p:sp>
      <p:pic>
        <p:nvPicPr>
          <p:cNvPr id="15362" name="Picture 2" descr="C:\Users\CFL1\Desktop\Rikard\skrivbord gammal\TSRT17\plottinglecture\examples\example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"/>
          <a:stretch/>
        </p:blipFill>
        <p:spPr bwMode="auto">
          <a:xfrm>
            <a:off x="1155350" y="2708920"/>
            <a:ext cx="4997152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6372201" y="3034166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14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184776" y="4340423"/>
            <a:ext cx="2959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</a:t>
            </a:r>
            <a:r>
              <a:rPr lang="en-US" sz="2000" dirty="0" err="1" smtClean="0"/>
              <a:t>fontsize</a:t>
            </a:r>
            <a:r>
              <a:rPr lang="en-US" sz="2000" dirty="0" smtClean="0"/>
              <a:t> for the axes.</a:t>
            </a:r>
          </a:p>
          <a:p>
            <a:endParaRPr lang="en-US" sz="2000" dirty="0"/>
          </a:p>
          <a:p>
            <a:r>
              <a:rPr lang="en-US" sz="2000" dirty="0" smtClean="0"/>
              <a:t>A second for the labels, title, and legend.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14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608" y="1268760"/>
            <a:ext cx="4176464" cy="5589240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US" sz="5800" u="sng" dirty="0"/>
              <a:t>Part </a:t>
            </a:r>
            <a:r>
              <a:rPr lang="en-US" sz="5800" u="sng" dirty="0" smtClean="0"/>
              <a:t>I</a:t>
            </a:r>
            <a:endParaRPr lang="en-US" sz="5800" u="sng" dirty="0"/>
          </a:p>
          <a:p>
            <a:r>
              <a:rPr lang="en-US" dirty="0" smtClean="0"/>
              <a:t>About </a:t>
            </a:r>
            <a:r>
              <a:rPr lang="en-US" dirty="0" smtClean="0"/>
              <a:t>plotting in MATLAB</a:t>
            </a:r>
          </a:p>
          <a:p>
            <a:pPr lvl="1"/>
            <a:r>
              <a:rPr lang="en-US" dirty="0" smtClean="0"/>
              <a:t>How </a:t>
            </a:r>
            <a:r>
              <a:rPr lang="en-US" i="1" dirty="0" smtClean="0"/>
              <a:t>can</a:t>
            </a:r>
            <a:r>
              <a:rPr lang="en-US" dirty="0" smtClean="0"/>
              <a:t> you plot</a:t>
            </a:r>
          </a:p>
          <a:p>
            <a:pPr lvl="1"/>
            <a:r>
              <a:rPr lang="en-US" dirty="0" smtClean="0"/>
              <a:t>What </a:t>
            </a:r>
            <a:r>
              <a:rPr lang="en-US" i="1" dirty="0" smtClean="0"/>
              <a:t>should</a:t>
            </a:r>
            <a:r>
              <a:rPr lang="en-US" dirty="0" smtClean="0"/>
              <a:t> you plot</a:t>
            </a:r>
          </a:p>
          <a:p>
            <a:pPr lvl="1"/>
            <a:r>
              <a:rPr lang="en-US" dirty="0" smtClean="0"/>
              <a:t>What </a:t>
            </a:r>
            <a:r>
              <a:rPr lang="en-US" i="1" dirty="0" smtClean="0"/>
              <a:t>shouldn’t</a:t>
            </a:r>
            <a:r>
              <a:rPr lang="en-US" dirty="0" smtClean="0"/>
              <a:t> you plot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Basic plotting</a:t>
            </a:r>
          </a:p>
          <a:p>
            <a:pPr lvl="1"/>
            <a:r>
              <a:rPr lang="en-US" dirty="0" smtClean="0"/>
              <a:t>Common </a:t>
            </a:r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Customization</a:t>
            </a:r>
            <a:endParaRPr lang="en-US" dirty="0" smtClean="0"/>
          </a:p>
          <a:p>
            <a:pPr lvl="1"/>
            <a:r>
              <a:rPr lang="en-US" dirty="0" smtClean="0"/>
              <a:t>Simple editing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5800" u="sng" dirty="0" smtClean="0">
                <a:solidFill>
                  <a:schemeClr val="bg1">
                    <a:lumMod val="50000"/>
                  </a:schemeClr>
                </a:solidFill>
              </a:rPr>
              <a:t>Part II</a:t>
            </a:r>
            <a:endParaRPr lang="en-US" sz="58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Customizing your plot using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scripts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Linewidth etc.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Axes, labels, legends,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titles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5364088" y="1268760"/>
            <a:ext cx="3779912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US" sz="3600" u="sng" dirty="0" smtClean="0">
                <a:solidFill>
                  <a:schemeClr val="bg1">
                    <a:lumMod val="50000"/>
                  </a:schemeClr>
                </a:solidFill>
              </a:rPr>
              <a:t>Part III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Customizing your plot using scripts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Handles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36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32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en-US" sz="3600" u="sng" dirty="0" smtClean="0">
                <a:solidFill>
                  <a:schemeClr val="bg1">
                    <a:lumMod val="50000"/>
                  </a:schemeClr>
                </a:solidFill>
              </a:rPr>
              <a:t>Part IV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Multiple Figures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Saving and Exporting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Additional Tools</a:t>
            </a: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of handles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2128" y="908720"/>
            <a:ext cx="810039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Changing range of the axis (the limits)</a:t>
            </a:r>
          </a:p>
          <a:p>
            <a:r>
              <a:rPr lang="en-US" sz="2000" dirty="0" smtClean="0"/>
              <a:t>Setting where the “ticks” are.</a:t>
            </a:r>
          </a:p>
          <a:p>
            <a:r>
              <a:rPr lang="en-US" sz="2000" dirty="0" smtClean="0"/>
              <a:t>Changing the names of the ticks.</a:t>
            </a:r>
          </a:p>
          <a:p>
            <a:r>
              <a:rPr lang="en-US" sz="2000" dirty="0" smtClean="0"/>
              <a:t>Change between log-scale and normal scale.</a:t>
            </a:r>
          </a:p>
        </p:txBody>
      </p:sp>
      <p:pic>
        <p:nvPicPr>
          <p:cNvPr id="4" name="Picture 3" descr="C:\Users\CFL1\Desktop\Rikard\skrivbord gammal\TSRT17\plottinglecture\examples\example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6504"/>
          <a:stretch/>
        </p:blipFill>
        <p:spPr bwMode="auto">
          <a:xfrm>
            <a:off x="1120123" y="2877992"/>
            <a:ext cx="48768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6372201" y="3247576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15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437311" y="4553833"/>
            <a:ext cx="295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Xlim</a:t>
            </a:r>
            <a:r>
              <a:rPr lang="en-US" sz="2000" dirty="0" smtClean="0"/>
              <a:t> to [10 15]</a:t>
            </a:r>
          </a:p>
          <a:p>
            <a:endParaRPr lang="en-US" sz="2000" dirty="0"/>
          </a:p>
          <a:p>
            <a:r>
              <a:rPr lang="en-US" sz="2000" dirty="0" err="1" smtClean="0"/>
              <a:t>Ylim</a:t>
            </a:r>
            <a:r>
              <a:rPr lang="en-US" sz="2000" dirty="0" smtClean="0"/>
              <a:t> to [0 30]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43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FL1\Desktop\Rikard\skrivbord gammal\TSRT17\plottinglecture\64848_wl_cc_logo_membrane_2002_w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4032448" cy="352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3608" y="302791"/>
            <a:ext cx="8100392" cy="14700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An introduction 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Plotting </a:t>
            </a:r>
            <a:r>
              <a:rPr lang="en-US" b="1" dirty="0" smtClean="0"/>
              <a:t>in MATLAB</a:t>
            </a:r>
            <a:endParaRPr lang="en-US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3608" y="5760640"/>
            <a:ext cx="8100392" cy="112474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Rikard</a:t>
            </a:r>
            <a:r>
              <a:rPr lang="en-US" sz="2000" dirty="0" smtClean="0"/>
              <a:t> Johansson</a:t>
            </a:r>
          </a:p>
          <a:p>
            <a:r>
              <a:rPr lang="en-US" sz="1200" dirty="0" smtClean="0"/>
              <a:t>Department of Biomedical Engineering (IMT)</a:t>
            </a:r>
          </a:p>
          <a:p>
            <a:r>
              <a:rPr lang="en-US" sz="1200" dirty="0" smtClean="0"/>
              <a:t>Linköping University</a:t>
            </a:r>
          </a:p>
          <a:p>
            <a:r>
              <a:rPr lang="en-US" sz="1200" dirty="0" smtClean="0"/>
              <a:t>rikard.johansson@liu.se</a:t>
            </a:r>
            <a:endParaRPr lang="en-US" sz="1200" dirty="0"/>
          </a:p>
        </p:txBody>
      </p:sp>
      <p:sp>
        <p:nvSpPr>
          <p:cNvPr id="6" name="Underrubrik 2"/>
          <p:cNvSpPr txBox="1">
            <a:spLocks/>
          </p:cNvSpPr>
          <p:nvPr/>
        </p:nvSpPr>
        <p:spPr>
          <a:xfrm>
            <a:off x="8172400" y="31998"/>
            <a:ext cx="9006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i="1" dirty="0" smtClean="0"/>
              <a:t>2015-03-19</a:t>
            </a:r>
            <a:endParaRPr lang="en-US" sz="1200" i="1" dirty="0"/>
          </a:p>
        </p:txBody>
      </p:sp>
      <p:sp>
        <p:nvSpPr>
          <p:cNvPr id="7" name="Underrubrik 2"/>
          <p:cNvSpPr txBox="1">
            <a:spLocks/>
          </p:cNvSpPr>
          <p:nvPr/>
        </p:nvSpPr>
        <p:spPr>
          <a:xfrm>
            <a:off x="7812360" y="6453336"/>
            <a:ext cx="13326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/>
              <a:t>CC – isbgroup.eu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10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608" y="1268760"/>
            <a:ext cx="4176464" cy="5589240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US" sz="5800" u="sng" dirty="0">
                <a:solidFill>
                  <a:schemeClr val="bg1">
                    <a:lumMod val="50000"/>
                  </a:schemeClr>
                </a:solidFill>
              </a:rPr>
              <a:t>Part </a:t>
            </a:r>
            <a:r>
              <a:rPr lang="en-US" sz="5800" u="sng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endParaRPr lang="en-US" sz="5800" u="sng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About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plotting in MATLAB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you plot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you plot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shouldn’t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you plot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Basic plotting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tools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Customization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Simple editing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58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 II</a:t>
            </a:r>
            <a:endParaRPr lang="en-US" sz="58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Customizing your plot using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scripts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Linewidth etc.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Axes, labels, legends,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titles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5364088" y="1268760"/>
            <a:ext cx="3779912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US" sz="3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 III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Customizing your plot using scripts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Handles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36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32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en-US" sz="3600" u="sng" dirty="0" smtClean="0"/>
              <a:t>Part IV</a:t>
            </a:r>
          </a:p>
          <a:p>
            <a:r>
              <a:rPr lang="en-US" sz="1800" dirty="0" smtClean="0"/>
              <a:t>Multiple Figures</a:t>
            </a:r>
          </a:p>
          <a:p>
            <a:r>
              <a:rPr lang="en-US" sz="1800" dirty="0" smtClean="0"/>
              <a:t>Saving and Exporting</a:t>
            </a:r>
          </a:p>
          <a:p>
            <a:r>
              <a:rPr lang="en-US" sz="1800" dirty="0" smtClean="0"/>
              <a:t>Additional Tools</a:t>
            </a: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figures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2128" y="980728"/>
            <a:ext cx="810039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&gt;&gt; figure()</a:t>
            </a:r>
          </a:p>
          <a:p>
            <a:pPr marL="0" indent="0">
              <a:buNone/>
            </a:pPr>
            <a:r>
              <a:rPr lang="en-US" sz="2000" dirty="0" smtClean="0"/>
              <a:t>Will open a new, empty, plot.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&gt;&gt; figure(X)</a:t>
            </a:r>
          </a:p>
          <a:p>
            <a:pPr marL="0" indent="0">
              <a:buNone/>
            </a:pPr>
            <a:r>
              <a:rPr lang="en-US" sz="2000" dirty="0" smtClean="0"/>
              <a:t>Will navigate to the </a:t>
            </a:r>
            <a:r>
              <a:rPr lang="en-US" sz="2000" dirty="0" err="1"/>
              <a:t>X</a:t>
            </a:r>
            <a:r>
              <a:rPr lang="en-US" sz="2000" dirty="0" err="1" smtClean="0"/>
              <a:t>th</a:t>
            </a:r>
            <a:r>
              <a:rPr lang="en-US" sz="2000" dirty="0" smtClean="0"/>
              <a:t> plot, or create it if it doesn’t exist.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 examples used herein, uses this.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Sometimes you wish to make an array (a matrix) of figures. This is accomplished using the &gt;&gt; subplot command.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&gt;&gt; subplot(y, x, number)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Rows	Columns	       Element #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cxnSp>
        <p:nvCxnSpPr>
          <p:cNvPr id="7" name="Rak pil 6"/>
          <p:cNvCxnSpPr/>
          <p:nvPr/>
        </p:nvCxnSpPr>
        <p:spPr>
          <a:xfrm flipV="1">
            <a:off x="1547664" y="5373216"/>
            <a:ext cx="864096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flipV="1">
            <a:off x="2555776" y="5301208"/>
            <a:ext cx="144016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H="1" flipV="1">
            <a:off x="3275856" y="5373216"/>
            <a:ext cx="540060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Subplot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31911" y="908721"/>
            <a:ext cx="8100392" cy="1152128"/>
          </a:xfrm>
        </p:spPr>
        <p:txBody>
          <a:bodyPr/>
          <a:lstStyle/>
          <a:p>
            <a:r>
              <a:rPr lang="en-US" dirty="0" smtClean="0"/>
              <a:t>A 2 x 2 subplot array</a:t>
            </a:r>
            <a:endParaRPr lang="en-US" dirty="0"/>
          </a:p>
        </p:txBody>
      </p:sp>
      <p:pic>
        <p:nvPicPr>
          <p:cNvPr id="16386" name="Picture 2" descr="C:\Users\CFL1\Desktop\Rikard\skrivbord gammal\TSRT17\plottinglecture\examples\example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5832" r="8092" b="2786"/>
          <a:stretch/>
        </p:blipFill>
        <p:spPr bwMode="auto">
          <a:xfrm>
            <a:off x="1187624" y="2420888"/>
            <a:ext cx="7796968" cy="400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6372201" y="1030758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16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own color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980728"/>
            <a:ext cx="781236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Find a color you like. Look for instance here:</a:t>
            </a:r>
            <a:endParaRPr lang="en-US" sz="2000" dirty="0"/>
          </a:p>
          <a:p>
            <a:pPr lvl="2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cloford.com/resources/colours/500col.htm</a:t>
            </a:r>
            <a:endParaRPr lang="en-US" sz="2000" dirty="0" smtClean="0"/>
          </a:p>
          <a:p>
            <a:r>
              <a:rPr lang="en-US" sz="2000" dirty="0" smtClean="0"/>
              <a:t>Get the RGB values </a:t>
            </a:r>
            <a:endParaRPr lang="en-US" sz="2000" dirty="0"/>
          </a:p>
          <a:p>
            <a:r>
              <a:rPr lang="en-US" sz="2000" dirty="0" smtClean="0"/>
              <a:t>Change to values between 0 and 1 by dividing with 255.</a:t>
            </a:r>
          </a:p>
          <a:p>
            <a:r>
              <a:rPr lang="en-US" sz="2000" dirty="0" smtClean="0"/>
              <a:t>Use the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'color'</a:t>
            </a:r>
            <a:r>
              <a:rPr lang="en-US" sz="2000" dirty="0" smtClean="0"/>
              <a:t>  property in plot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ruta 3"/>
          <p:cNvSpPr txBox="1"/>
          <p:nvPr/>
        </p:nvSpPr>
        <p:spPr>
          <a:xfrm>
            <a:off x="6444208" y="3358733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17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3" descr="C:\Users\CFL1\Desktop\Rikard\skrivbord gammal\TSRT17\plottinglecture\examples\example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" r="5882"/>
          <a:stretch/>
        </p:blipFill>
        <p:spPr bwMode="auto">
          <a:xfrm>
            <a:off x="1331640" y="2955317"/>
            <a:ext cx="4680520" cy="38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tools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1600200"/>
            <a:ext cx="38164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&gt;&gt; line</a:t>
            </a:r>
          </a:p>
          <a:p>
            <a:pPr marL="0" indent="0">
              <a:buNone/>
            </a:pPr>
            <a:r>
              <a:rPr lang="en-US" sz="2000" dirty="0" smtClean="0"/>
              <a:t>Draws lines in your plot.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&gt;&gt; rectangle</a:t>
            </a:r>
          </a:p>
          <a:p>
            <a:pPr marL="0" indent="0">
              <a:buNone/>
            </a:pPr>
            <a:r>
              <a:rPr lang="en-US" sz="2000" dirty="0" smtClean="0"/>
              <a:t>To draw rectangles (and circles)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&gt;&gt; fill</a:t>
            </a:r>
          </a:p>
          <a:p>
            <a:pPr marL="0" indent="0">
              <a:buNone/>
            </a:pPr>
            <a:r>
              <a:rPr lang="en-US" sz="2000" dirty="0" smtClean="0"/>
              <a:t>To draw any polygon you want.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&gt;&gt; text</a:t>
            </a:r>
          </a:p>
          <a:p>
            <a:pPr marL="0" indent="0">
              <a:buNone/>
            </a:pPr>
            <a:r>
              <a:rPr lang="en-US" sz="2000" dirty="0" smtClean="0"/>
              <a:t>To write text in your figure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ruta 3"/>
          <p:cNvSpPr txBox="1"/>
          <p:nvPr/>
        </p:nvSpPr>
        <p:spPr>
          <a:xfrm>
            <a:off x="6835125" y="2234940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18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7410" name="Picture 2" descr="C:\Users\CFL1\Desktop\Rikard\skrivbord gammal\TSRT17\plottinglecture\examples\example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4270" r="10097" b="4665"/>
          <a:stretch/>
        </p:blipFill>
        <p:spPr bwMode="auto">
          <a:xfrm>
            <a:off x="4671211" y="2924944"/>
            <a:ext cx="4351762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7092280" y="4221088"/>
            <a:ext cx="1831077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7092279" y="3212976"/>
            <a:ext cx="183107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5016015" y="2996952"/>
            <a:ext cx="1932249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7131823" y="5805264"/>
            <a:ext cx="1831077" cy="41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your pictures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2976" r="28718" b="30357"/>
          <a:stretch/>
        </p:blipFill>
        <p:spPr bwMode="auto">
          <a:xfrm>
            <a:off x="4247965" y="1196752"/>
            <a:ext cx="4536504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 4"/>
          <p:cNvSpPr/>
          <p:nvPr/>
        </p:nvSpPr>
        <p:spPr>
          <a:xfrm>
            <a:off x="4139952" y="2260808"/>
            <a:ext cx="1224136" cy="3040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1259632" y="1196753"/>
            <a:ext cx="2664296" cy="56612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easiest way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Or, if you wish to do it script style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Use the &gt;&gt; print command.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&gt;&gt; help print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Will tell you how to save to a particular file format, and to increase the resolution (dpi)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8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7623" y="1124744"/>
            <a:ext cx="798065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Check that your plots will be easy to read</a:t>
            </a:r>
          </a:p>
          <a:p>
            <a:endParaRPr lang="en-US" dirty="0"/>
          </a:p>
          <a:p>
            <a:r>
              <a:rPr lang="en-US" dirty="0" smtClean="0"/>
              <a:t>Use the MATLAB help to learn more about the functionalities.</a:t>
            </a:r>
          </a:p>
          <a:p>
            <a:endParaRPr lang="en-US" dirty="0"/>
          </a:p>
          <a:p>
            <a:r>
              <a:rPr lang="en-US" dirty="0" smtClean="0"/>
              <a:t>Google it! Someone else probably had the same problem.</a:t>
            </a:r>
          </a:p>
          <a:p>
            <a:endParaRPr lang="en-US" dirty="0"/>
          </a:p>
          <a:p>
            <a:r>
              <a:rPr lang="en-US" dirty="0" smtClean="0"/>
              <a:t>Ask on </a:t>
            </a:r>
            <a:r>
              <a:rPr lang="en-US" dirty="0" err="1" smtClean="0"/>
              <a:t>Lisam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924944"/>
            <a:ext cx="8100392" cy="1143000"/>
          </a:xfrm>
        </p:spPr>
        <p:txBody>
          <a:bodyPr/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Examples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608" y="1600200"/>
            <a:ext cx="3528392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 examples used in this lecture will have an identification </a:t>
            </a:r>
            <a:r>
              <a:rPr lang="en-US" i="1" dirty="0" smtClean="0"/>
              <a:t>number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 smtClean="0"/>
              <a:t>can find the code for these examples on </a:t>
            </a:r>
            <a:r>
              <a:rPr lang="en-US" dirty="0" err="1" smtClean="0"/>
              <a:t>Lisam</a:t>
            </a:r>
            <a:r>
              <a:rPr lang="en-US" dirty="0" smtClean="0"/>
              <a:t>, along with the slides for this presentation.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examples are divided into cells. </a:t>
            </a:r>
          </a:p>
          <a:p>
            <a:endParaRPr lang="en-US" dirty="0"/>
          </a:p>
          <a:p>
            <a:r>
              <a:rPr lang="en-US" dirty="0" smtClean="0"/>
              <a:t>Run only the current cell by right-clicking and choosing “Evaluate Current Cell” (shortcut: </a:t>
            </a:r>
            <a:r>
              <a:rPr lang="en-US" dirty="0" err="1" smtClean="0"/>
              <a:t>Ctrl+Enter</a:t>
            </a:r>
            <a:r>
              <a:rPr lang="en-US" dirty="0" smtClean="0"/>
              <a:t> in windows)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" r="90040" b="54032"/>
          <a:stretch/>
        </p:blipFill>
        <p:spPr bwMode="auto">
          <a:xfrm>
            <a:off x="4774604" y="1791854"/>
            <a:ext cx="3187700" cy="43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16285" r="88373" b="43086"/>
          <a:stretch/>
        </p:blipFill>
        <p:spPr bwMode="auto">
          <a:xfrm>
            <a:off x="7006852" y="2090763"/>
            <a:ext cx="2101652" cy="406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4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8542" y="-99392"/>
            <a:ext cx="8100392" cy="962540"/>
          </a:xfrm>
        </p:spPr>
        <p:txBody>
          <a:bodyPr/>
          <a:lstStyle/>
          <a:p>
            <a:r>
              <a:rPr lang="en-US" dirty="0" smtClean="0"/>
              <a:t>Some things you can do</a:t>
            </a:r>
            <a:endParaRPr lang="en-US" dirty="0"/>
          </a:p>
        </p:txBody>
      </p:sp>
      <p:pic>
        <p:nvPicPr>
          <p:cNvPr id="2050" name="Picture 2" descr="C:\Users\CFL1\Desktop\Rikard\skrivbord gammal\TSRT17\plottinglecture\curv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6291" r="7869" b="7358"/>
          <a:stretch/>
        </p:blipFill>
        <p:spPr bwMode="auto">
          <a:xfrm>
            <a:off x="1043608" y="863148"/>
            <a:ext cx="2577990" cy="210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FL1\Desktop\Rikard\skrivbord gammal\TSRT17\plottinglecture\errorbar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4916" r="6928" b="5078"/>
          <a:stretch/>
        </p:blipFill>
        <p:spPr bwMode="auto">
          <a:xfrm>
            <a:off x="3911800" y="837800"/>
            <a:ext cx="2641207" cy="21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FL1\Desktop\Rikard\skrivbord gammal\TSRT17\plottinglecture\his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4523" r="7311" b="4279"/>
          <a:stretch/>
        </p:blipFill>
        <p:spPr bwMode="auto">
          <a:xfrm>
            <a:off x="1087093" y="3722201"/>
            <a:ext cx="2607630" cy="210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FL1\Desktop\Rikard\skrivbord gammal\TSRT17\plottinglecture\ba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t="4990" r="7493" b="6279"/>
          <a:stretch/>
        </p:blipFill>
        <p:spPr bwMode="auto">
          <a:xfrm>
            <a:off x="3851920" y="3693973"/>
            <a:ext cx="2655112" cy="21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FL1\Desktop\Rikard\skrivbord gammal\TSRT17\plottinglecture\pi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t="6342" r="19818" b="15213"/>
          <a:stretch/>
        </p:blipFill>
        <p:spPr bwMode="auto">
          <a:xfrm>
            <a:off x="6732240" y="812453"/>
            <a:ext cx="2214495" cy="20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FL1\Desktop\Rikard\skrivbord gammal\TSRT17\plottinglecture\surf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6845" r="5232" b="5685"/>
          <a:stretch/>
        </p:blipFill>
        <p:spPr bwMode="auto">
          <a:xfrm>
            <a:off x="6637600" y="3721977"/>
            <a:ext cx="2521334" cy="197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29280" y="6112303"/>
            <a:ext cx="8100392" cy="79492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Find more examples at :</a:t>
            </a:r>
          </a:p>
          <a:p>
            <a:pPr marL="0" indent="0">
              <a:buNone/>
            </a:pPr>
            <a:r>
              <a:rPr lang="en-US" dirty="0"/>
              <a:t>http://www.mathworks.se/discovery/gallery.html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://www.mathworks.se/help/matlab/creating_plots/figures-plots-and-graphs.html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123728" y="293632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12" name="textruta 11"/>
          <p:cNvSpPr txBox="1"/>
          <p:nvPr/>
        </p:nvSpPr>
        <p:spPr>
          <a:xfrm>
            <a:off x="4764350" y="2910203"/>
            <a:ext cx="117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errorbar</a:t>
            </a:r>
            <a:endParaRPr lang="en-US" dirty="0"/>
          </a:p>
        </p:txBody>
      </p:sp>
      <p:sp>
        <p:nvSpPr>
          <p:cNvPr id="13" name="textruta 12"/>
          <p:cNvSpPr txBox="1"/>
          <p:nvPr/>
        </p:nvSpPr>
        <p:spPr>
          <a:xfrm>
            <a:off x="7615095" y="294555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</a:t>
            </a:r>
            <a:endParaRPr lang="en-US" dirty="0"/>
          </a:p>
        </p:txBody>
      </p:sp>
      <p:sp>
        <p:nvSpPr>
          <p:cNvPr id="14" name="textruta 13"/>
          <p:cNvSpPr txBox="1"/>
          <p:nvPr/>
        </p:nvSpPr>
        <p:spPr>
          <a:xfrm>
            <a:off x="2123728" y="575226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hist</a:t>
            </a:r>
            <a:endParaRPr lang="en-US" dirty="0"/>
          </a:p>
        </p:txBody>
      </p:sp>
      <p:sp>
        <p:nvSpPr>
          <p:cNvPr id="15" name="textruta 14"/>
          <p:cNvSpPr txBox="1"/>
          <p:nvPr/>
        </p:nvSpPr>
        <p:spPr>
          <a:xfrm>
            <a:off x="4932040" y="575226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</a:t>
            </a:r>
            <a:endParaRPr lang="en-US" dirty="0"/>
          </a:p>
        </p:txBody>
      </p:sp>
      <p:sp>
        <p:nvSpPr>
          <p:cNvPr id="16" name="textruta 15"/>
          <p:cNvSpPr txBox="1"/>
          <p:nvPr/>
        </p:nvSpPr>
        <p:spPr>
          <a:xfrm>
            <a:off x="7524328" y="575226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5013175"/>
            <a:ext cx="7632848" cy="16561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If you are not presenting </a:t>
            </a:r>
            <a:r>
              <a:rPr lang="en-US" i="1" dirty="0" smtClean="0"/>
              <a:t>data</a:t>
            </a:r>
            <a:r>
              <a:rPr lang="en-US" dirty="0" smtClean="0"/>
              <a:t>. Use a GUI-friendly program.</a:t>
            </a:r>
          </a:p>
          <a:p>
            <a:r>
              <a:rPr lang="en-US" dirty="0" err="1" smtClean="0"/>
              <a:t>Powerpoint</a:t>
            </a:r>
            <a:endParaRPr lang="en-US" dirty="0" smtClean="0"/>
          </a:p>
          <a:p>
            <a:r>
              <a:rPr lang="en-US" dirty="0" smtClean="0"/>
              <a:t>Adobe illustrator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1058542" y="-99392"/>
            <a:ext cx="8100392" cy="962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about this?</a:t>
            </a:r>
            <a:endParaRPr lang="en-US" dirty="0"/>
          </a:p>
        </p:txBody>
      </p:sp>
      <p:pic>
        <p:nvPicPr>
          <p:cNvPr id="3074" name="Picture 2" descr="C:\Users\CFL1\Desktop\Rikard\S6K\Bild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245371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Bild 1" descr="YeastCellsforW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38" y="1268760"/>
            <a:ext cx="304009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8542" y="-99392"/>
            <a:ext cx="8100392" cy="962540"/>
          </a:xfrm>
        </p:spPr>
        <p:txBody>
          <a:bodyPr/>
          <a:lstStyle/>
          <a:p>
            <a:r>
              <a:rPr lang="en-US" dirty="0" smtClean="0"/>
              <a:t>The Focus</a:t>
            </a:r>
            <a:endParaRPr lang="en-US" dirty="0"/>
          </a:p>
        </p:txBody>
      </p:sp>
      <p:pic>
        <p:nvPicPr>
          <p:cNvPr id="2050" name="Picture 2" descr="C:\Users\CFL1\Desktop\Rikard\skrivbord gammal\TSRT17\plottinglecture\curv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6291" r="7869" b="7358"/>
          <a:stretch/>
        </p:blipFill>
        <p:spPr bwMode="auto">
          <a:xfrm>
            <a:off x="2243246" y="908720"/>
            <a:ext cx="5521603" cy="450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519791" y="545359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043608" y="5844405"/>
            <a:ext cx="8100392" cy="11129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techniques discussed can most often be directly applied to any plotting/chart-type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80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plot command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24136" y="1600200"/>
            <a:ext cx="81003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&gt;&gt; plot(</a:t>
            </a:r>
            <a:r>
              <a:rPr lang="en-US" sz="2000" dirty="0" err="1" smtClean="0"/>
              <a:t>x,y</a:t>
            </a:r>
            <a:r>
              <a:rPr lang="en-US" sz="2000" dirty="0" smtClean="0"/>
              <a:t>)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This will plot x </a:t>
            </a:r>
            <a:r>
              <a:rPr lang="en-US" sz="2000" i="1" dirty="0" smtClean="0"/>
              <a:t>vs </a:t>
            </a:r>
            <a:r>
              <a:rPr lang="en-US" sz="2000" dirty="0" smtClean="0"/>
              <a:t>y in the current figure. If there is no current figure, it will create one for you.</a:t>
            </a:r>
            <a:endParaRPr lang="en-US" sz="2000" dirty="0"/>
          </a:p>
        </p:txBody>
      </p:sp>
      <p:pic>
        <p:nvPicPr>
          <p:cNvPr id="5122" name="Picture 2" descr="C:\Users\CFL1\Desktop\Rikard\skrivbord gammal\TSRT17\plottinglecture\examples\exampl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4276" r="7138" b="3835"/>
          <a:stretch/>
        </p:blipFill>
        <p:spPr bwMode="auto">
          <a:xfrm>
            <a:off x="1691680" y="3573016"/>
            <a:ext cx="3641209" cy="29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6228184" y="3701931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1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156176" y="486916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 = 4x+30 </a:t>
            </a:r>
          </a:p>
        </p:txBody>
      </p:sp>
    </p:spTree>
    <p:extLst>
      <p:ext uri="{BB962C8B-B14F-4D97-AF65-F5344CB8AC3E}">
        <p14:creationId xmlns:p14="http://schemas.microsoft.com/office/powerpoint/2010/main" val="24866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multiple things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96144" y="1052737"/>
            <a:ext cx="8100392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&gt;&gt; hold </a:t>
            </a:r>
            <a:r>
              <a:rPr lang="en-US" sz="2000" dirty="0" smtClean="0">
                <a:solidFill>
                  <a:srgbClr val="7030A0"/>
                </a:solidFill>
              </a:rPr>
              <a:t>on</a:t>
            </a:r>
            <a:r>
              <a:rPr lang="en-US" sz="2000" dirty="0" smtClean="0"/>
              <a:t>	</a:t>
            </a:r>
          </a:p>
          <a:p>
            <a:pPr marL="0" indent="0">
              <a:buNone/>
            </a:pPr>
            <a:r>
              <a:rPr lang="en-US" sz="2000" dirty="0" smtClean="0"/>
              <a:t>To prevent MATLAB from erasing the old plot from figure. Use when you want to plot several (independent) graphs in the same window.</a:t>
            </a:r>
          </a:p>
        </p:txBody>
      </p:sp>
      <p:pic>
        <p:nvPicPr>
          <p:cNvPr id="6146" name="Picture 2" descr="C:\Users\CFL1\Desktop\Rikard\skrivbord gammal\TSRT17\plottinglecture\examples\exampl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5842" r="6348" b="5038"/>
          <a:stretch/>
        </p:blipFill>
        <p:spPr bwMode="auto">
          <a:xfrm>
            <a:off x="1366983" y="2399669"/>
            <a:ext cx="4213130" cy="32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6223570" y="2444000"/>
            <a:ext cx="20882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%% Example </a:t>
            </a:r>
            <a:r>
              <a:rPr lang="en-US" dirty="0" smtClean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156176" y="3925505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 = 4x+30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y2 = 0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259632" y="5921985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&gt;&gt; hold </a:t>
            </a:r>
            <a:r>
              <a:rPr lang="en-US" sz="2000" dirty="0">
                <a:solidFill>
                  <a:srgbClr val="7030A0"/>
                </a:solidFill>
              </a:rPr>
              <a:t>off </a:t>
            </a:r>
            <a:r>
              <a:rPr lang="en-US" sz="2000" dirty="0"/>
              <a:t>	</a:t>
            </a:r>
          </a:p>
          <a:p>
            <a:r>
              <a:rPr lang="en-US" sz="2000" dirty="0"/>
              <a:t>To turn it off again</a:t>
            </a:r>
          </a:p>
          <a:p>
            <a:endParaRPr lang="en-US" sz="2000" dirty="0"/>
          </a:p>
          <a:p>
            <a:endParaRPr lang="en-US" sz="2000" dirty="0"/>
          </a:p>
        </p:txBody>
      </p:sp>
      <p:cxnSp>
        <p:nvCxnSpPr>
          <p:cNvPr id="8" name="Straight Arrow Connector 10"/>
          <p:cNvCxnSpPr/>
          <p:nvPr/>
        </p:nvCxnSpPr>
        <p:spPr>
          <a:xfrm flipH="1" flipV="1">
            <a:off x="4932040" y="3212976"/>
            <a:ext cx="1080120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292080" y="4797152"/>
            <a:ext cx="720080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4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13209</TotalTime>
  <Words>1580</Words>
  <Application>Microsoft Office PowerPoint</Application>
  <PresentationFormat>Bildspel på skärmen (4:3)</PresentationFormat>
  <Paragraphs>419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0" baseType="lpstr">
      <vt:lpstr>Office-tema</vt:lpstr>
      <vt:lpstr>An introduction to  Plotting in MATLAB</vt:lpstr>
      <vt:lpstr>You are here!</vt:lpstr>
      <vt:lpstr>Outline</vt:lpstr>
      <vt:lpstr>The Examples</vt:lpstr>
      <vt:lpstr>Some things you can do</vt:lpstr>
      <vt:lpstr>PowerPoint-presentation</vt:lpstr>
      <vt:lpstr>The Focus</vt:lpstr>
      <vt:lpstr>The plot command</vt:lpstr>
      <vt:lpstr>Plotting multiple things</vt:lpstr>
      <vt:lpstr>Alternatives sometimes used</vt:lpstr>
      <vt:lpstr>Customize your plot</vt:lpstr>
      <vt:lpstr>Customize your plot</vt:lpstr>
      <vt:lpstr>Choose wisely</vt:lpstr>
      <vt:lpstr>Edit your plot</vt:lpstr>
      <vt:lpstr>An introduction to  Plotting in MATLAB</vt:lpstr>
      <vt:lpstr>Outline</vt:lpstr>
      <vt:lpstr>Edit your plot</vt:lpstr>
      <vt:lpstr>Scripted</vt:lpstr>
      <vt:lpstr>Editing in script based environment</vt:lpstr>
      <vt:lpstr>The Plot Thickens…</vt:lpstr>
      <vt:lpstr>Labels/Titles</vt:lpstr>
      <vt:lpstr>Legends</vt:lpstr>
      <vt:lpstr>An introduction to  Plotting in MATLAB</vt:lpstr>
      <vt:lpstr>Outline</vt:lpstr>
      <vt:lpstr>Handles</vt:lpstr>
      <vt:lpstr>Handles: Fontsize</vt:lpstr>
      <vt:lpstr>Handles: Fontsize</vt:lpstr>
      <vt:lpstr>Assign your own handles</vt:lpstr>
      <vt:lpstr>Can you handle it?</vt:lpstr>
      <vt:lpstr>Other uses of handles</vt:lpstr>
      <vt:lpstr>An introduction to  Plotting in MATLAB</vt:lpstr>
      <vt:lpstr>Outline</vt:lpstr>
      <vt:lpstr>Multiple figures</vt:lpstr>
      <vt:lpstr>Subplot</vt:lpstr>
      <vt:lpstr>Choose your own color</vt:lpstr>
      <vt:lpstr>Additional tools</vt:lpstr>
      <vt:lpstr>Saving your pictures</vt:lpstr>
      <vt:lpstr>Remember</vt:lpstr>
      <vt:lpstr>Questions/Comments?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Plotting in MATLAB</dc:title>
  <dc:creator>CFL1</dc:creator>
  <cp:lastModifiedBy>CFL1</cp:lastModifiedBy>
  <cp:revision>188</cp:revision>
  <dcterms:created xsi:type="dcterms:W3CDTF">2014-03-19T11:13:00Z</dcterms:created>
  <dcterms:modified xsi:type="dcterms:W3CDTF">2015-03-19T16:38:49Z</dcterms:modified>
</cp:coreProperties>
</file>